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05900" cy="6832600"/>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FF00"/>
    <a:srgbClr val="FF00FF"/>
    <a:srgbClr val="00FFFF"/>
    <a:srgbClr val="0000FF"/>
    <a:srgbClr val="00FF00"/>
    <a:srgbClr val="FF0000"/>
    <a:srgbClr val="000001"/>
    <a:srgbClr val="0A0C0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94" d="100"/>
          <a:sy n="94" d="100"/>
        </p:scale>
        <p:origin x="-336" y="-112"/>
      </p:cViewPr>
      <p:guideLst>
        <p:guide orient="horz" pos="2152"/>
        <p:guide pos="28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3438"/>
            <a:ext cx="5029200" cy="385286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ChangeArrowheads="1" noTextEdit="1"/>
          </p:cNvSpPr>
          <p:nvPr>
            <p:ph type="sldImg" idx="2"/>
          </p:nvPr>
        </p:nvSpPr>
        <p:spPr bwMode="auto">
          <a:xfrm>
            <a:off x="1158875" y="854075"/>
            <a:ext cx="4540250" cy="34036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ChangeArrowheads="1" noTextEdit="1"/>
          </p:cNvSpPr>
          <p:nvPr>
            <p:ph type="sldImg"/>
          </p:nvPr>
        </p:nvSpPr>
        <p:spPr>
          <a:xfrm>
            <a:off x="1160463" y="854075"/>
            <a:ext cx="4537075" cy="34036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xfrm>
            <a:off x="1160463" y="854075"/>
            <a:ext cx="4537075" cy="3403600"/>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a:xfrm>
            <a:off x="1160463" y="854075"/>
            <a:ext cx="4537075" cy="3403600"/>
          </a:xfrm>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a:xfrm>
            <a:off x="1160463" y="854075"/>
            <a:ext cx="4537075" cy="3403600"/>
          </a:xfrm>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ChangeArrowheads="1" noTextEdit="1"/>
          </p:cNvSpPr>
          <p:nvPr>
            <p:ph type="sldImg"/>
          </p:nvPr>
        </p:nvSpPr>
        <p:spPr>
          <a:xfrm>
            <a:off x="1160463" y="854075"/>
            <a:ext cx="4537075" cy="3403600"/>
          </a:xfrm>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ChangeArrowheads="1" noTextEdit="1"/>
          </p:cNvSpPr>
          <p:nvPr>
            <p:ph type="sldImg"/>
          </p:nvPr>
        </p:nvSpPr>
        <p:spPr>
          <a:xfrm>
            <a:off x="1160463" y="854075"/>
            <a:ext cx="4537075" cy="3403600"/>
          </a:xfrm>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ChangeArrowheads="1" noTextEdit="1"/>
          </p:cNvSpPr>
          <p:nvPr>
            <p:ph type="sldImg"/>
          </p:nvPr>
        </p:nvSpPr>
        <p:spPr>
          <a:xfrm>
            <a:off x="1160463" y="854075"/>
            <a:ext cx="4537075" cy="34036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ChangeArrowheads="1" noTextEdit="1"/>
          </p:cNvSpPr>
          <p:nvPr>
            <p:ph type="sldImg"/>
          </p:nvPr>
        </p:nvSpPr>
        <p:spPr>
          <a:xfrm>
            <a:off x="1160463" y="854075"/>
            <a:ext cx="4537075" cy="34036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xfrm>
            <a:off x="1160463" y="854075"/>
            <a:ext cx="4537075" cy="3403600"/>
          </a:xfrm>
          <a:ln cap="flat"/>
        </p:spPr>
      </p:sp>
      <p:sp>
        <p:nvSpPr>
          <p:cNvPr id="15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a:xfrm>
            <a:off x="1160463" y="854075"/>
            <a:ext cx="4537075" cy="3403600"/>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a:xfrm>
            <a:off x="1160463" y="854075"/>
            <a:ext cx="4537075" cy="3403600"/>
          </a:xfrm>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2"/>
          <p:cNvSpPr>
            <a:spLocks noChangeArrowheads="1" noTextEdit="1"/>
          </p:cNvSpPr>
          <p:nvPr>
            <p:ph type="sldImg"/>
          </p:nvPr>
        </p:nvSpPr>
        <p:spPr>
          <a:xfrm>
            <a:off x="1160463" y="854075"/>
            <a:ext cx="4537075" cy="3403600"/>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2943" y="2122535"/>
            <a:ext cx="7740015" cy="1464580"/>
          </a:xfrm>
        </p:spPr>
        <p:txBody>
          <a:bodyPr/>
          <a:lstStyle/>
          <a:p>
            <a:r>
              <a:rPr lang="en-GB" smtClean="0"/>
              <a:t>Click to edit Master title style</a:t>
            </a:r>
            <a:endParaRPr lang="en-US"/>
          </a:p>
        </p:txBody>
      </p:sp>
      <p:sp>
        <p:nvSpPr>
          <p:cNvPr id="3" name="Subtitle 2"/>
          <p:cNvSpPr>
            <a:spLocks noGrp="1"/>
          </p:cNvSpPr>
          <p:nvPr>
            <p:ph type="subTitle" idx="1"/>
          </p:nvPr>
        </p:nvSpPr>
        <p:spPr>
          <a:xfrm>
            <a:off x="1365885" y="3871807"/>
            <a:ext cx="6374130" cy="1746109"/>
          </a:xfrm>
          <a:prstGeom prst="rect">
            <a:avLst/>
          </a:prstGeom>
        </p:spPr>
        <p:txBody>
          <a:bodyPr lIns="91074" tIns="45537" rIns="91074" bIns="45537"/>
          <a:lstStyle>
            <a:lvl1pPr marL="0" indent="0" algn="ctr">
              <a:buNone/>
              <a:defRPr>
                <a:solidFill>
                  <a:schemeClr val="tx1">
                    <a:tint val="75000"/>
                  </a:schemeClr>
                </a:solidFill>
              </a:defRPr>
            </a:lvl1pPr>
            <a:lvl2pPr marL="455371" indent="0" algn="ctr">
              <a:buNone/>
              <a:defRPr>
                <a:solidFill>
                  <a:schemeClr val="tx1">
                    <a:tint val="75000"/>
                  </a:schemeClr>
                </a:solidFill>
              </a:defRPr>
            </a:lvl2pPr>
            <a:lvl3pPr marL="910742" indent="0" algn="ctr">
              <a:buNone/>
              <a:defRPr>
                <a:solidFill>
                  <a:schemeClr val="tx1">
                    <a:tint val="75000"/>
                  </a:schemeClr>
                </a:solidFill>
              </a:defRPr>
            </a:lvl3pPr>
            <a:lvl4pPr marL="1366114" indent="0" algn="ctr">
              <a:buNone/>
              <a:defRPr>
                <a:solidFill>
                  <a:schemeClr val="tx1">
                    <a:tint val="75000"/>
                  </a:schemeClr>
                </a:solidFill>
              </a:defRPr>
            </a:lvl4pPr>
            <a:lvl5pPr marL="1821485" indent="0" algn="ctr">
              <a:buNone/>
              <a:defRPr>
                <a:solidFill>
                  <a:schemeClr val="tx1">
                    <a:tint val="75000"/>
                  </a:schemeClr>
                </a:solidFill>
              </a:defRPr>
            </a:lvl5pPr>
            <a:lvl6pPr marL="2276856" indent="0" algn="ctr">
              <a:buNone/>
              <a:defRPr>
                <a:solidFill>
                  <a:schemeClr val="tx1">
                    <a:tint val="75000"/>
                  </a:schemeClr>
                </a:solidFill>
              </a:defRPr>
            </a:lvl6pPr>
            <a:lvl7pPr marL="2732227" indent="0" algn="ctr">
              <a:buNone/>
              <a:defRPr>
                <a:solidFill>
                  <a:schemeClr val="tx1">
                    <a:tint val="75000"/>
                  </a:schemeClr>
                </a:solidFill>
              </a:defRPr>
            </a:lvl7pPr>
            <a:lvl8pPr marL="3187598" indent="0" algn="ctr">
              <a:buNone/>
              <a:defRPr>
                <a:solidFill>
                  <a:schemeClr val="tx1">
                    <a:tint val="75000"/>
                  </a:schemeClr>
                </a:solidFill>
              </a:defRPr>
            </a:lvl8pPr>
            <a:lvl9pPr marL="364297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5295" y="1594274"/>
            <a:ext cx="8195310" cy="4509200"/>
          </a:xfrm>
          <a:prstGeom prst="rect">
            <a:avLst/>
          </a:prstGeom>
        </p:spPr>
        <p:txBody>
          <a:bodyPr vert="eaVert" lIns="91074" tIns="45537" rIns="91074" bIns="45537"/>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1777" y="273621"/>
            <a:ext cx="2048828" cy="582985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5295" y="273621"/>
            <a:ext cx="5994718" cy="5829853"/>
          </a:xfrm>
          <a:prstGeom prst="rect">
            <a:avLst/>
          </a:prstGeom>
        </p:spPr>
        <p:txBody>
          <a:bodyPr vert="eaVert" lIns="91074" tIns="45537" rIns="91074" bIns="45537"/>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5295" y="1594274"/>
            <a:ext cx="8195310" cy="4509200"/>
          </a:xfrm>
          <a:prstGeom prst="rect">
            <a:avLst/>
          </a:prstGeom>
        </p:spPr>
        <p:txBody>
          <a:bodyPr lIns="91074" tIns="45537" rIns="91074" bIns="45537"/>
          <a:lstStyle>
            <a:lvl1pPr>
              <a:spcBef>
                <a:spcPts val="598"/>
              </a:spcBef>
              <a:spcAft>
                <a:spcPts val="598"/>
              </a:spcAft>
              <a:buFont typeface="Wingdings" charset="2"/>
              <a:buChar char="²"/>
              <a:defRPr sz="2400">
                <a:solidFill>
                  <a:srgbClr val="46424D"/>
                </a:solidFill>
                <a:latin typeface="Arial"/>
                <a:cs typeface="Arial"/>
              </a:defRPr>
            </a:lvl1pPr>
            <a:lvl2pPr>
              <a:spcBef>
                <a:spcPts val="299"/>
              </a:spcBef>
              <a:spcAft>
                <a:spcPts val="299"/>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9303" y="4390579"/>
            <a:ext cx="7740015" cy="1357030"/>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19303" y="2895948"/>
            <a:ext cx="7740015" cy="1494631"/>
          </a:xfrm>
          <a:prstGeom prst="rect">
            <a:avLst/>
          </a:prstGeom>
        </p:spPr>
        <p:txBody>
          <a:bodyPr lIns="91074" tIns="45537" rIns="91074" bIns="45537" anchor="b"/>
          <a:lstStyle>
            <a:lvl1pPr marL="0" indent="0">
              <a:buNone/>
              <a:defRPr sz="2000">
                <a:solidFill>
                  <a:schemeClr val="tx1">
                    <a:tint val="75000"/>
                  </a:schemeClr>
                </a:solidFill>
              </a:defRPr>
            </a:lvl1pPr>
            <a:lvl2pPr marL="455371" indent="0">
              <a:buNone/>
              <a:defRPr sz="1800">
                <a:solidFill>
                  <a:schemeClr val="tx1">
                    <a:tint val="75000"/>
                  </a:schemeClr>
                </a:solidFill>
              </a:defRPr>
            </a:lvl2pPr>
            <a:lvl3pPr marL="910742" indent="0">
              <a:buNone/>
              <a:defRPr sz="1600">
                <a:solidFill>
                  <a:schemeClr val="tx1">
                    <a:tint val="75000"/>
                  </a:schemeClr>
                </a:solidFill>
              </a:defRPr>
            </a:lvl3pPr>
            <a:lvl4pPr marL="1366114" indent="0">
              <a:buNone/>
              <a:defRPr sz="1400">
                <a:solidFill>
                  <a:schemeClr val="tx1">
                    <a:tint val="75000"/>
                  </a:schemeClr>
                </a:solidFill>
              </a:defRPr>
            </a:lvl4pPr>
            <a:lvl5pPr marL="1821485" indent="0">
              <a:buNone/>
              <a:defRPr sz="1400">
                <a:solidFill>
                  <a:schemeClr val="tx1">
                    <a:tint val="75000"/>
                  </a:schemeClr>
                </a:solidFill>
              </a:defRPr>
            </a:lvl5pPr>
            <a:lvl6pPr marL="2276856" indent="0">
              <a:buNone/>
              <a:defRPr sz="1400">
                <a:solidFill>
                  <a:schemeClr val="tx1">
                    <a:tint val="75000"/>
                  </a:schemeClr>
                </a:solidFill>
              </a:defRPr>
            </a:lvl6pPr>
            <a:lvl7pPr marL="2732227" indent="0">
              <a:buNone/>
              <a:defRPr sz="1400">
                <a:solidFill>
                  <a:schemeClr val="tx1">
                    <a:tint val="75000"/>
                  </a:schemeClr>
                </a:solidFill>
              </a:defRPr>
            </a:lvl7pPr>
            <a:lvl8pPr marL="3187598" indent="0">
              <a:buNone/>
              <a:defRPr sz="1400">
                <a:solidFill>
                  <a:schemeClr val="tx1">
                    <a:tint val="75000"/>
                  </a:schemeClr>
                </a:solidFill>
              </a:defRPr>
            </a:lvl8pPr>
            <a:lvl9pPr marL="364297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5295" y="1594274"/>
            <a:ext cx="4021773" cy="4509200"/>
          </a:xfrm>
          <a:prstGeom prst="rect">
            <a:avLst/>
          </a:prstGeom>
        </p:spPr>
        <p:txBody>
          <a:bodyPr lIns="91074" tIns="45537" rIns="91074" bIns="45537"/>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28832" y="1594274"/>
            <a:ext cx="4021773" cy="4509200"/>
          </a:xfrm>
          <a:prstGeom prst="rect">
            <a:avLst/>
          </a:prstGeom>
        </p:spPr>
        <p:txBody>
          <a:bodyPr lIns="91074" tIns="45537" rIns="91074" bIns="45537"/>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5295" y="1529427"/>
            <a:ext cx="4023354" cy="637393"/>
          </a:xfrm>
          <a:prstGeom prst="rect">
            <a:avLst/>
          </a:prstGeom>
        </p:spPr>
        <p:txBody>
          <a:bodyPr lIns="91074" tIns="45537" rIns="91074" bIns="45537" anchor="b"/>
          <a:lstStyle>
            <a:lvl1pPr marL="0" indent="0">
              <a:buNone/>
              <a:defRPr sz="2400" b="1"/>
            </a:lvl1pPr>
            <a:lvl2pPr marL="455371" indent="0">
              <a:buNone/>
              <a:defRPr sz="2000" b="1"/>
            </a:lvl2pPr>
            <a:lvl3pPr marL="910742" indent="0">
              <a:buNone/>
              <a:defRPr sz="1800" b="1"/>
            </a:lvl3pPr>
            <a:lvl4pPr marL="1366114" indent="0">
              <a:buNone/>
              <a:defRPr sz="1600" b="1"/>
            </a:lvl4pPr>
            <a:lvl5pPr marL="1821485" indent="0">
              <a:buNone/>
              <a:defRPr sz="1600" b="1"/>
            </a:lvl5pPr>
            <a:lvl6pPr marL="2276856" indent="0">
              <a:buNone/>
              <a:defRPr sz="1600" b="1"/>
            </a:lvl6pPr>
            <a:lvl7pPr marL="2732227" indent="0">
              <a:buNone/>
              <a:defRPr sz="1600" b="1"/>
            </a:lvl7pPr>
            <a:lvl8pPr marL="3187598" indent="0">
              <a:buNone/>
              <a:defRPr sz="1600" b="1"/>
            </a:lvl8pPr>
            <a:lvl9pPr marL="364297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5295" y="2166820"/>
            <a:ext cx="4023354" cy="3936654"/>
          </a:xfrm>
          <a:prstGeom prst="rect">
            <a:avLst/>
          </a:prstGeom>
        </p:spPr>
        <p:txBody>
          <a:bodyPr lIns="91074" tIns="45537" rIns="91074" bIns="45537"/>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25671" y="1529427"/>
            <a:ext cx="4024934" cy="637393"/>
          </a:xfrm>
          <a:prstGeom prst="rect">
            <a:avLst/>
          </a:prstGeom>
        </p:spPr>
        <p:txBody>
          <a:bodyPr lIns="91074" tIns="45537" rIns="91074" bIns="45537" anchor="b"/>
          <a:lstStyle>
            <a:lvl1pPr marL="0" indent="0">
              <a:buNone/>
              <a:defRPr sz="2400" b="1"/>
            </a:lvl1pPr>
            <a:lvl2pPr marL="455371" indent="0">
              <a:buNone/>
              <a:defRPr sz="2000" b="1"/>
            </a:lvl2pPr>
            <a:lvl3pPr marL="910742" indent="0">
              <a:buNone/>
              <a:defRPr sz="1800" b="1"/>
            </a:lvl3pPr>
            <a:lvl4pPr marL="1366114" indent="0">
              <a:buNone/>
              <a:defRPr sz="1600" b="1"/>
            </a:lvl4pPr>
            <a:lvl5pPr marL="1821485" indent="0">
              <a:buNone/>
              <a:defRPr sz="1600" b="1"/>
            </a:lvl5pPr>
            <a:lvl6pPr marL="2276856" indent="0">
              <a:buNone/>
              <a:defRPr sz="1600" b="1"/>
            </a:lvl6pPr>
            <a:lvl7pPr marL="2732227" indent="0">
              <a:buNone/>
              <a:defRPr sz="1600" b="1"/>
            </a:lvl7pPr>
            <a:lvl8pPr marL="3187598" indent="0">
              <a:buNone/>
              <a:defRPr sz="1600" b="1"/>
            </a:lvl8pPr>
            <a:lvl9pPr marL="364297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25671" y="2166820"/>
            <a:ext cx="4024934" cy="3936654"/>
          </a:xfrm>
          <a:prstGeom prst="rect">
            <a:avLst/>
          </a:prstGeom>
        </p:spPr>
        <p:txBody>
          <a:bodyPr lIns="91074" tIns="45537" rIns="91074" bIns="45537"/>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3/14/10</a:t>
            </a:r>
            <a:endParaRPr lang="en-US"/>
          </a:p>
        </p:txBody>
      </p:sp>
      <p:sp>
        <p:nvSpPr>
          <p:cNvPr id="8"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3/14/10</a:t>
            </a:r>
            <a:endParaRPr lang="en-US"/>
          </a:p>
        </p:txBody>
      </p:sp>
      <p:sp>
        <p:nvSpPr>
          <p:cNvPr id="4"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3/14/10</a:t>
            </a:r>
            <a:endParaRPr lang="en-US"/>
          </a:p>
        </p:txBody>
      </p:sp>
      <p:sp>
        <p:nvSpPr>
          <p:cNvPr id="3"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5296" y="272039"/>
            <a:ext cx="2995778" cy="1157746"/>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60154" y="272039"/>
            <a:ext cx="5090451" cy="5831435"/>
          </a:xfrm>
          <a:prstGeom prst="rect">
            <a:avLst/>
          </a:prstGeom>
        </p:spPr>
        <p:txBody>
          <a:bodyPr lIns="91074" tIns="45537" rIns="91074" bIns="45537"/>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5296" y="1429785"/>
            <a:ext cx="2995778" cy="4673689"/>
          </a:xfrm>
          <a:prstGeom prst="rect">
            <a:avLst/>
          </a:prstGeom>
        </p:spPr>
        <p:txBody>
          <a:bodyPr lIns="91074" tIns="45537" rIns="91074" bIns="45537"/>
          <a:lstStyle>
            <a:lvl1pPr marL="0" indent="0">
              <a:buNone/>
              <a:defRPr sz="1400"/>
            </a:lvl1pPr>
            <a:lvl2pPr marL="455371" indent="0">
              <a:buNone/>
              <a:defRPr sz="1200"/>
            </a:lvl2pPr>
            <a:lvl3pPr marL="910742" indent="0">
              <a:buNone/>
              <a:defRPr sz="1000"/>
            </a:lvl3pPr>
            <a:lvl4pPr marL="1366114" indent="0">
              <a:buNone/>
              <a:defRPr sz="900"/>
            </a:lvl4pPr>
            <a:lvl5pPr marL="1821485" indent="0">
              <a:buNone/>
              <a:defRPr sz="900"/>
            </a:lvl5pPr>
            <a:lvl6pPr marL="2276856" indent="0">
              <a:buNone/>
              <a:defRPr sz="900"/>
            </a:lvl6pPr>
            <a:lvl7pPr marL="2732227" indent="0">
              <a:buNone/>
              <a:defRPr sz="900"/>
            </a:lvl7pPr>
            <a:lvl8pPr marL="3187598" indent="0">
              <a:buNone/>
              <a:defRPr sz="900"/>
            </a:lvl8pPr>
            <a:lvl9pPr marL="364297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4820" y="4782820"/>
            <a:ext cx="5463540" cy="5646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84820" y="610505"/>
            <a:ext cx="5463540" cy="4099560"/>
          </a:xfrm>
          <a:prstGeom prst="rect">
            <a:avLst/>
          </a:prstGeom>
        </p:spPr>
        <p:txBody>
          <a:bodyPr lIns="91074" tIns="45537" rIns="91074" bIns="45537"/>
          <a:lstStyle>
            <a:lvl1pPr marL="0" indent="0">
              <a:buNone/>
              <a:defRPr sz="3200"/>
            </a:lvl1pPr>
            <a:lvl2pPr marL="455371" indent="0">
              <a:buNone/>
              <a:defRPr sz="2800"/>
            </a:lvl2pPr>
            <a:lvl3pPr marL="910742" indent="0">
              <a:buNone/>
              <a:defRPr sz="2400"/>
            </a:lvl3pPr>
            <a:lvl4pPr marL="1366114" indent="0">
              <a:buNone/>
              <a:defRPr sz="2000"/>
            </a:lvl4pPr>
            <a:lvl5pPr marL="1821485" indent="0">
              <a:buNone/>
              <a:defRPr sz="2000"/>
            </a:lvl5pPr>
            <a:lvl6pPr marL="2276856" indent="0">
              <a:buNone/>
              <a:defRPr sz="2000"/>
            </a:lvl6pPr>
            <a:lvl7pPr marL="2732227" indent="0">
              <a:buNone/>
              <a:defRPr sz="2000"/>
            </a:lvl7pPr>
            <a:lvl8pPr marL="3187598" indent="0">
              <a:buNone/>
              <a:defRPr sz="2000"/>
            </a:lvl8pPr>
            <a:lvl9pPr marL="364297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84820" y="5347459"/>
            <a:ext cx="5463540" cy="801881"/>
          </a:xfrm>
          <a:prstGeom prst="rect">
            <a:avLst/>
          </a:prstGeom>
        </p:spPr>
        <p:txBody>
          <a:bodyPr lIns="91074" tIns="45537" rIns="91074" bIns="45537"/>
          <a:lstStyle>
            <a:lvl1pPr marL="0" indent="0">
              <a:buNone/>
              <a:defRPr sz="1400"/>
            </a:lvl1pPr>
            <a:lvl2pPr marL="455371" indent="0">
              <a:buNone/>
              <a:defRPr sz="1200"/>
            </a:lvl2pPr>
            <a:lvl3pPr marL="910742" indent="0">
              <a:buNone/>
              <a:defRPr sz="1000"/>
            </a:lvl3pPr>
            <a:lvl4pPr marL="1366114" indent="0">
              <a:buNone/>
              <a:defRPr sz="900"/>
            </a:lvl4pPr>
            <a:lvl5pPr marL="1821485" indent="0">
              <a:buNone/>
              <a:defRPr sz="900"/>
            </a:lvl5pPr>
            <a:lvl6pPr marL="2276856" indent="0">
              <a:buNone/>
              <a:defRPr sz="900"/>
            </a:lvl6pPr>
            <a:lvl7pPr marL="2732227" indent="0">
              <a:buNone/>
              <a:defRPr sz="900"/>
            </a:lvl7pPr>
            <a:lvl8pPr marL="3187598" indent="0">
              <a:buNone/>
              <a:defRPr sz="900"/>
            </a:lvl8pPr>
            <a:lvl9pPr marL="364297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Airbus FCS Overview</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5295" y="273621"/>
            <a:ext cx="7262844" cy="1138767"/>
          </a:xfrm>
          <a:prstGeom prst="rect">
            <a:avLst/>
          </a:prstGeom>
          <a:noFill/>
          <a:ln w="9525">
            <a:noFill/>
            <a:miter lim="800000"/>
            <a:headEnd/>
            <a:tailEnd/>
          </a:ln>
        </p:spPr>
        <p:txBody>
          <a:bodyPr vert="horz" wrap="square" lIns="91074" tIns="45537" rIns="91074" bIns="45537"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5295" y="6332808"/>
            <a:ext cx="2124710" cy="363773"/>
          </a:xfrm>
          <a:prstGeom prst="rect">
            <a:avLst/>
          </a:prstGeom>
        </p:spPr>
        <p:txBody>
          <a:bodyPr vert="horz" lIns="91074" tIns="45537" rIns="91074" bIns="45537"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3/14/10</a:t>
            </a:r>
            <a:endParaRPr lang="en-US"/>
          </a:p>
        </p:txBody>
      </p:sp>
      <p:sp>
        <p:nvSpPr>
          <p:cNvPr id="5" name="Footer Placeholder 4"/>
          <p:cNvSpPr>
            <a:spLocks noGrp="1"/>
          </p:cNvSpPr>
          <p:nvPr>
            <p:ph type="ftr" sz="quarter" idx="3"/>
          </p:nvPr>
        </p:nvSpPr>
        <p:spPr>
          <a:xfrm>
            <a:off x="3111183" y="6332808"/>
            <a:ext cx="2883535" cy="363773"/>
          </a:xfrm>
          <a:prstGeom prst="rect">
            <a:avLst/>
          </a:prstGeom>
        </p:spPr>
        <p:txBody>
          <a:bodyPr vert="horz" lIns="91074" tIns="45537" rIns="91074" bIns="45537"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Airbus FCS Overview</a:t>
            </a:r>
            <a:endParaRPr lang="en-US"/>
          </a:p>
        </p:txBody>
      </p:sp>
      <p:sp>
        <p:nvSpPr>
          <p:cNvPr id="6" name="Slide Number Placeholder 5"/>
          <p:cNvSpPr>
            <a:spLocks noGrp="1"/>
          </p:cNvSpPr>
          <p:nvPr>
            <p:ph type="sldNum" sz="quarter" idx="4"/>
          </p:nvPr>
        </p:nvSpPr>
        <p:spPr>
          <a:xfrm>
            <a:off x="6525895" y="6332808"/>
            <a:ext cx="2124710" cy="363773"/>
          </a:xfrm>
          <a:prstGeom prst="rect">
            <a:avLst/>
          </a:prstGeom>
        </p:spPr>
        <p:txBody>
          <a:bodyPr vert="horz" lIns="91074" tIns="45537" rIns="91074" bIns="45537"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18139" y="286149"/>
            <a:ext cx="919946" cy="1138767"/>
          </a:xfrm>
          <a:prstGeom prst="rect">
            <a:avLst/>
          </a:prstGeom>
        </p:spPr>
      </p:pic>
      <p:cxnSp>
        <p:nvCxnSpPr>
          <p:cNvPr id="9" name="Straight Connector 8"/>
          <p:cNvCxnSpPr/>
          <p:nvPr/>
        </p:nvCxnSpPr>
        <p:spPr>
          <a:xfrm>
            <a:off x="455296" y="1413970"/>
            <a:ext cx="7275364" cy="1582"/>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5371"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5371"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0742"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66114"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1485" algn="ctr" defTabSz="455371"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1528" indent="-341528" algn="l" defTabSz="455371"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39978" indent="-284607" algn="l" defTabSz="455371"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38428" indent="-227686" algn="l" defTabSz="455371"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593799" indent="-227686" algn="l" defTabSz="455371"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49170" indent="-227686" algn="l" defTabSz="455371"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04542" indent="-227686" algn="l" defTabSz="455371" rtl="0" eaLnBrk="1" latinLnBrk="0" hangingPunct="1">
        <a:spcBef>
          <a:spcPct val="20000"/>
        </a:spcBef>
        <a:buFont typeface="Arial"/>
        <a:buChar char="•"/>
        <a:defRPr sz="2000" kern="1200">
          <a:solidFill>
            <a:schemeClr val="tx1"/>
          </a:solidFill>
          <a:latin typeface="+mn-lt"/>
          <a:ea typeface="+mn-ea"/>
          <a:cs typeface="+mn-cs"/>
        </a:defRPr>
      </a:lvl6pPr>
      <a:lvl7pPr marL="2959913" indent="-227686" algn="l" defTabSz="455371" rtl="0" eaLnBrk="1" latinLnBrk="0" hangingPunct="1">
        <a:spcBef>
          <a:spcPct val="20000"/>
        </a:spcBef>
        <a:buFont typeface="Arial"/>
        <a:buChar char="•"/>
        <a:defRPr sz="2000" kern="1200">
          <a:solidFill>
            <a:schemeClr val="tx1"/>
          </a:solidFill>
          <a:latin typeface="+mn-lt"/>
          <a:ea typeface="+mn-ea"/>
          <a:cs typeface="+mn-cs"/>
        </a:defRPr>
      </a:lvl7pPr>
      <a:lvl8pPr marL="3415284" indent="-227686" algn="l" defTabSz="455371" rtl="0" eaLnBrk="1" latinLnBrk="0" hangingPunct="1">
        <a:spcBef>
          <a:spcPct val="20000"/>
        </a:spcBef>
        <a:buFont typeface="Arial"/>
        <a:buChar char="•"/>
        <a:defRPr sz="2000" kern="1200">
          <a:solidFill>
            <a:schemeClr val="tx1"/>
          </a:solidFill>
          <a:latin typeface="+mn-lt"/>
          <a:ea typeface="+mn-ea"/>
          <a:cs typeface="+mn-cs"/>
        </a:defRPr>
      </a:lvl8pPr>
      <a:lvl9pPr marL="3870655" indent="-227686" algn="l" defTabSz="45537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5371" rtl="0" eaLnBrk="1" latinLnBrk="0" hangingPunct="1">
        <a:defRPr sz="1800" kern="1200">
          <a:solidFill>
            <a:schemeClr val="tx1"/>
          </a:solidFill>
          <a:latin typeface="+mn-lt"/>
          <a:ea typeface="+mn-ea"/>
          <a:cs typeface="+mn-cs"/>
        </a:defRPr>
      </a:lvl1pPr>
      <a:lvl2pPr marL="455371" algn="l" defTabSz="455371" rtl="0" eaLnBrk="1" latinLnBrk="0" hangingPunct="1">
        <a:defRPr sz="1800" kern="1200">
          <a:solidFill>
            <a:schemeClr val="tx1"/>
          </a:solidFill>
          <a:latin typeface="+mn-lt"/>
          <a:ea typeface="+mn-ea"/>
          <a:cs typeface="+mn-cs"/>
        </a:defRPr>
      </a:lvl2pPr>
      <a:lvl3pPr marL="910742" algn="l" defTabSz="455371" rtl="0" eaLnBrk="1" latinLnBrk="0" hangingPunct="1">
        <a:defRPr sz="1800" kern="1200">
          <a:solidFill>
            <a:schemeClr val="tx1"/>
          </a:solidFill>
          <a:latin typeface="+mn-lt"/>
          <a:ea typeface="+mn-ea"/>
          <a:cs typeface="+mn-cs"/>
        </a:defRPr>
      </a:lvl3pPr>
      <a:lvl4pPr marL="1366114" algn="l" defTabSz="455371" rtl="0" eaLnBrk="1" latinLnBrk="0" hangingPunct="1">
        <a:defRPr sz="1800" kern="1200">
          <a:solidFill>
            <a:schemeClr val="tx1"/>
          </a:solidFill>
          <a:latin typeface="+mn-lt"/>
          <a:ea typeface="+mn-ea"/>
          <a:cs typeface="+mn-cs"/>
        </a:defRPr>
      </a:lvl4pPr>
      <a:lvl5pPr marL="1821485" algn="l" defTabSz="455371" rtl="0" eaLnBrk="1" latinLnBrk="0" hangingPunct="1">
        <a:defRPr sz="1800" kern="1200">
          <a:solidFill>
            <a:schemeClr val="tx1"/>
          </a:solidFill>
          <a:latin typeface="+mn-lt"/>
          <a:ea typeface="+mn-ea"/>
          <a:cs typeface="+mn-cs"/>
        </a:defRPr>
      </a:lvl5pPr>
      <a:lvl6pPr marL="2276856" algn="l" defTabSz="455371" rtl="0" eaLnBrk="1" latinLnBrk="0" hangingPunct="1">
        <a:defRPr sz="1800" kern="1200">
          <a:solidFill>
            <a:schemeClr val="tx1"/>
          </a:solidFill>
          <a:latin typeface="+mn-lt"/>
          <a:ea typeface="+mn-ea"/>
          <a:cs typeface="+mn-cs"/>
        </a:defRPr>
      </a:lvl6pPr>
      <a:lvl7pPr marL="2732227" algn="l" defTabSz="455371" rtl="0" eaLnBrk="1" latinLnBrk="0" hangingPunct="1">
        <a:defRPr sz="1800" kern="1200">
          <a:solidFill>
            <a:schemeClr val="tx1"/>
          </a:solidFill>
          <a:latin typeface="+mn-lt"/>
          <a:ea typeface="+mn-ea"/>
          <a:cs typeface="+mn-cs"/>
        </a:defRPr>
      </a:lvl7pPr>
      <a:lvl8pPr marL="3187598" algn="l" defTabSz="455371" rtl="0" eaLnBrk="1" latinLnBrk="0" hangingPunct="1">
        <a:defRPr sz="1800" kern="1200">
          <a:solidFill>
            <a:schemeClr val="tx1"/>
          </a:solidFill>
          <a:latin typeface="+mn-lt"/>
          <a:ea typeface="+mn-ea"/>
          <a:cs typeface="+mn-cs"/>
        </a:defRPr>
      </a:lvl8pPr>
      <a:lvl9pPr marL="3642970" algn="l" defTabSz="45537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79413" y="261938"/>
            <a:ext cx="8364537" cy="1104900"/>
          </a:xfrm>
          <a:noFill/>
          <a:ln/>
        </p:spPr>
        <p:txBody>
          <a:bodyPr lIns="90487" tIns="44450" rIns="90487" bIns="44450"/>
          <a:lstStyle/>
          <a:p>
            <a:r>
              <a:rPr lang="en-GB"/>
              <a:t>Airbus flight control system</a:t>
            </a:r>
          </a:p>
        </p:txBody>
      </p:sp>
      <p:sp>
        <p:nvSpPr>
          <p:cNvPr id="4099" name="Rectangle 3"/>
          <p:cNvSpPr>
            <a:spLocks noGrp="1" noChangeArrowheads="1"/>
          </p:cNvSpPr>
          <p:nvPr>
            <p:ph idx="1"/>
          </p:nvPr>
        </p:nvSpPr>
        <p:spPr>
          <a:xfrm>
            <a:off x="833438" y="2051050"/>
            <a:ext cx="7772400" cy="4114800"/>
          </a:xfrm>
          <a:noFill/>
          <a:ln/>
        </p:spPr>
        <p:txBody>
          <a:bodyPr lIns="90487" tIns="44450" rIns="90487" bIns="44450"/>
          <a:lstStyle/>
          <a:p>
            <a:r>
              <a:rPr lang="en-GB" sz="3300"/>
              <a:t>The organisation of the Airbus A330/340 flight control system</a:t>
            </a:r>
            <a:endParaRPr lang="en-GB" sz="4500"/>
          </a:p>
        </p:txBody>
      </p:sp>
      <p:sp>
        <p:nvSpPr>
          <p:cNvPr id="4" name="Slide Number Placeholder 3"/>
          <p:cNvSpPr>
            <a:spLocks noGrp="1"/>
          </p:cNvSpPr>
          <p:nvPr>
            <p:ph type="sldNum" sz="quarter" idx="12"/>
          </p:nvPr>
        </p:nvSpPr>
        <p:spPr/>
        <p:txBody>
          <a:bodyPr/>
          <a:lstStyle/>
          <a:p>
            <a:fld id="{745CE82A-87C3-2841-AAF3-37DF1E34DC6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a:t>Dynamic reconfiguration</a:t>
            </a:r>
          </a:p>
        </p:txBody>
      </p:sp>
      <p:sp>
        <p:nvSpPr>
          <p:cNvPr id="109571" name="Rectangle 3"/>
          <p:cNvSpPr>
            <a:spLocks noGrp="1" noChangeArrowheads="1"/>
          </p:cNvSpPr>
          <p:nvPr>
            <p:ph idx="1"/>
          </p:nvPr>
        </p:nvSpPr>
        <p:spPr/>
        <p:txBody>
          <a:bodyPr/>
          <a:lstStyle/>
          <a:p>
            <a:pPr>
              <a:lnSpc>
                <a:spcPct val="90000"/>
              </a:lnSpc>
            </a:pPr>
            <a:r>
              <a:rPr lang="en-GB" sz="2300"/>
              <a:t>The FCS may be reconfigured dynamically to cope with a loss of system resources.</a:t>
            </a:r>
          </a:p>
          <a:p>
            <a:pPr>
              <a:lnSpc>
                <a:spcPct val="90000"/>
              </a:lnSpc>
            </a:pPr>
            <a:r>
              <a:rPr lang="en-GB" sz="2300"/>
              <a:t>Dynamic reconfiguration involves switching to alternative control software while maintaining system availability.</a:t>
            </a:r>
          </a:p>
          <a:p>
            <a:pPr>
              <a:lnSpc>
                <a:spcPct val="90000"/>
              </a:lnSpc>
            </a:pPr>
            <a:r>
              <a:rPr lang="en-GB" sz="2300"/>
              <a:t>Three operational modes are supported</a:t>
            </a:r>
          </a:p>
          <a:p>
            <a:pPr lvl="1">
              <a:lnSpc>
                <a:spcPct val="90000"/>
              </a:lnSpc>
            </a:pPr>
            <a:r>
              <a:rPr lang="en-GB" sz="2100"/>
              <a:t>Normal - control plus reduction of workload;</a:t>
            </a:r>
          </a:p>
          <a:p>
            <a:pPr lvl="1">
              <a:lnSpc>
                <a:spcPct val="90000"/>
              </a:lnSpc>
            </a:pPr>
            <a:r>
              <a:rPr lang="en-GB" sz="2100"/>
              <a:t>Alternate - minimal computer-mediated control;</a:t>
            </a:r>
          </a:p>
          <a:p>
            <a:pPr lvl="1">
              <a:lnSpc>
                <a:spcPct val="90000"/>
              </a:lnSpc>
            </a:pPr>
            <a:r>
              <a:rPr lang="en-GB" sz="2100"/>
              <a:t>Direct - no computer-mediation of pilot commands.</a:t>
            </a:r>
          </a:p>
          <a:p>
            <a:pPr>
              <a:lnSpc>
                <a:spcPct val="90000"/>
              </a:lnSpc>
            </a:pPr>
            <a:r>
              <a:rPr lang="en-GB" sz="2300"/>
              <a:t>At least 2 failures must occur before normal operation is lost.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a:t>Control diversity</a:t>
            </a:r>
          </a:p>
        </p:txBody>
      </p:sp>
      <p:sp>
        <p:nvSpPr>
          <p:cNvPr id="108547" name="Rectangle 3"/>
          <p:cNvSpPr>
            <a:spLocks noGrp="1" noChangeArrowheads="1"/>
          </p:cNvSpPr>
          <p:nvPr>
            <p:ph idx="1"/>
          </p:nvPr>
        </p:nvSpPr>
        <p:spPr/>
        <p:txBody>
          <a:bodyPr/>
          <a:lstStyle/>
          <a:p>
            <a:pPr>
              <a:lnSpc>
                <a:spcPct val="90000"/>
              </a:lnSpc>
            </a:pPr>
            <a:r>
              <a:rPr lang="en-GB"/>
              <a:t>The linkages between the flight control computers and the flight surfaces are arranged so that each surface is controlled by multiple independent actuators.</a:t>
            </a:r>
          </a:p>
          <a:p>
            <a:pPr>
              <a:lnSpc>
                <a:spcPct val="90000"/>
              </a:lnSpc>
            </a:pPr>
            <a:r>
              <a:rPr lang="en-GB"/>
              <a:t>Each actuator is controlled by different computers so loss of a single actuator or computer will not mean loss of control of that surface.</a:t>
            </a:r>
          </a:p>
          <a:p>
            <a:pPr>
              <a:lnSpc>
                <a:spcPct val="90000"/>
              </a:lnSpc>
            </a:pPr>
            <a:r>
              <a:rPr lang="en-GB"/>
              <a:t>The hydraulic system is 3-way replicated and these take different routes through the plane.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a:t>Airbus FCS problems</a:t>
            </a:r>
          </a:p>
        </p:txBody>
      </p:sp>
      <p:sp>
        <p:nvSpPr>
          <p:cNvPr id="110595" name="Rectangle 3"/>
          <p:cNvSpPr>
            <a:spLocks noGrp="1" noChangeArrowheads="1"/>
          </p:cNvSpPr>
          <p:nvPr>
            <p:ph idx="1"/>
          </p:nvPr>
        </p:nvSpPr>
        <p:spPr/>
        <p:txBody>
          <a:bodyPr/>
          <a:lstStyle/>
          <a:p>
            <a:r>
              <a:rPr lang="en-GB" sz="2300"/>
              <a:t>There have been a number of Airbus accidents that may be related to problems with the FCS.</a:t>
            </a:r>
          </a:p>
          <a:p>
            <a:r>
              <a:rPr lang="en-GB" sz="2300"/>
              <a:t>One accident (Warsaw runway overrun) has been clearly identified as a problem with the specification and not with the system itself.</a:t>
            </a:r>
          </a:p>
          <a:p>
            <a:r>
              <a:rPr lang="en-GB" sz="2300"/>
              <a:t>There is no evidence of any failures of the FCS hardware or software.</a:t>
            </a:r>
          </a:p>
          <a:p>
            <a:r>
              <a:rPr lang="en-GB" sz="2300"/>
              <a:t>However, the pilots may misinterpret how the system operates and hence make errors that it can’t cope with. Most likely when the system was newly introduced.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7" tIns="44450" rIns="90487" bIns="44450"/>
          <a:lstStyle/>
          <a:p>
            <a:r>
              <a:rPr lang="en-GB"/>
              <a:t>“Fly by wire” control</a:t>
            </a:r>
          </a:p>
        </p:txBody>
      </p:sp>
      <p:sp>
        <p:nvSpPr>
          <p:cNvPr id="6147" name="Rectangle 3"/>
          <p:cNvSpPr>
            <a:spLocks noGrp="1" noChangeArrowheads="1"/>
          </p:cNvSpPr>
          <p:nvPr>
            <p:ph idx="1"/>
          </p:nvPr>
        </p:nvSpPr>
        <p:spPr>
          <a:noFill/>
          <a:ln/>
        </p:spPr>
        <p:txBody>
          <a:bodyPr lIns="90487" tIns="44450" rIns="90487" bIns="44450"/>
          <a:lstStyle/>
          <a:p>
            <a:r>
              <a:rPr lang="en-GB" sz="2300"/>
              <a:t>Conventional aircraft control systems rely on mechanical and hydraulic links between the aircraft’s controls and the flight surfaces on the wings and tail. The controls and flight surfaces are directly connected. Mechanical links are also used for the engine control.</a:t>
            </a:r>
          </a:p>
          <a:p>
            <a:r>
              <a:rPr lang="en-GB" sz="2300"/>
              <a:t>In fly-by-wire systems, the cockpit controls generate electronic signals that are interpreted by a computer system and are then converted into outputs that drive the hydraulic system connected to the flight surfaces. Engine control is also mediated by the FCS computers.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t>Advantages of ‘fly-by-wire’</a:t>
            </a:r>
          </a:p>
        </p:txBody>
      </p:sp>
      <p:sp>
        <p:nvSpPr>
          <p:cNvPr id="8195" name="Rectangle 3"/>
          <p:cNvSpPr>
            <a:spLocks noGrp="1" noChangeArrowheads="1"/>
          </p:cNvSpPr>
          <p:nvPr>
            <p:ph idx="1"/>
          </p:nvPr>
        </p:nvSpPr>
        <p:spPr>
          <a:noFill/>
          <a:ln/>
        </p:spPr>
        <p:txBody>
          <a:bodyPr lIns="90487" tIns="44450" rIns="90487" bIns="44450"/>
          <a:lstStyle/>
          <a:p>
            <a:r>
              <a:rPr lang="en-GB" sz="2300"/>
              <a:t>Pilot workload reduction</a:t>
            </a:r>
          </a:p>
          <a:p>
            <a:pPr lvl="1"/>
            <a:r>
              <a:rPr lang="en-GB" sz="2100"/>
              <a:t>The fly-by-wire system provides a more usable interface and takes over some computations that previously would have to be carried out by the pilots.</a:t>
            </a:r>
          </a:p>
          <a:p>
            <a:r>
              <a:rPr lang="en-GB" sz="2300"/>
              <a:t>Airframe safety</a:t>
            </a:r>
          </a:p>
          <a:p>
            <a:pPr lvl="1"/>
            <a:r>
              <a:rPr lang="en-GB" sz="2100"/>
              <a:t>By mediating the control commands, the system can ensure that the pilot cannot put the aircraft into a state that stresses the airframe or stalls the aircraft.</a:t>
            </a:r>
          </a:p>
          <a:p>
            <a:r>
              <a:rPr lang="en-GB" sz="2300"/>
              <a:t>Weight reduction</a:t>
            </a:r>
          </a:p>
          <a:p>
            <a:pPr lvl="1"/>
            <a:r>
              <a:rPr lang="en-GB" sz="2100"/>
              <a:t>By reducing the mechanical linkages, a significant amount of weight (and hence fuel) is saved.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7" tIns="44450" rIns="90487" bIns="44450"/>
          <a:lstStyle/>
          <a:p>
            <a:r>
              <a:rPr lang="en-GB"/>
              <a:t>Fault tolerance</a:t>
            </a:r>
          </a:p>
        </p:txBody>
      </p:sp>
      <p:sp>
        <p:nvSpPr>
          <p:cNvPr id="10243" name="Rectangle 3"/>
          <p:cNvSpPr>
            <a:spLocks noGrp="1" noChangeArrowheads="1"/>
          </p:cNvSpPr>
          <p:nvPr>
            <p:ph idx="1"/>
          </p:nvPr>
        </p:nvSpPr>
        <p:spPr>
          <a:noFill/>
          <a:ln/>
        </p:spPr>
        <p:txBody>
          <a:bodyPr lIns="90487" tIns="44450" rIns="90487" bIns="44450"/>
          <a:lstStyle/>
          <a:p>
            <a:pPr>
              <a:lnSpc>
                <a:spcPct val="90000"/>
              </a:lnSpc>
            </a:pPr>
            <a:r>
              <a:rPr lang="en-GB"/>
              <a:t>Fly-by-wire systems must be fault tolerant as there is no ‘fail-safe’ state when the aircraft is in operation.</a:t>
            </a:r>
          </a:p>
          <a:p>
            <a:pPr>
              <a:lnSpc>
                <a:spcPct val="90000"/>
              </a:lnSpc>
            </a:pPr>
            <a:r>
              <a:rPr lang="en-GB"/>
              <a:t>In the Airbus, this is achieved by replicating sensors, computers and actuators and providing ‘graceful degradation’ in the event of a system failure. In a degraded state, essential facilities remain available allowing the pilot to fly and land the plane.</a:t>
            </a:r>
          </a:p>
          <a:p>
            <a:pPr>
              <a:lnSpc>
                <a:spcPct val="90000"/>
              </a:lnSpc>
            </a:pPr>
            <a:endParaRPr lang="en-GB"/>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7" tIns="44450" rIns="90487" bIns="44450"/>
          <a:lstStyle/>
          <a:p>
            <a:r>
              <a:rPr lang="en-GB"/>
              <a:t>Hardware organisation</a:t>
            </a:r>
          </a:p>
        </p:txBody>
      </p:sp>
      <p:sp>
        <p:nvSpPr>
          <p:cNvPr id="12291" name="Rectangle 3"/>
          <p:cNvSpPr>
            <a:spLocks noGrp="1" noChangeArrowheads="1"/>
          </p:cNvSpPr>
          <p:nvPr>
            <p:ph idx="1"/>
          </p:nvPr>
        </p:nvSpPr>
        <p:spPr>
          <a:noFill/>
          <a:ln/>
        </p:spPr>
        <p:txBody>
          <a:bodyPr lIns="90487" tIns="44450" rIns="90487" bIns="44450"/>
          <a:lstStyle/>
          <a:p>
            <a:pPr>
              <a:lnSpc>
                <a:spcPct val="90000"/>
              </a:lnSpc>
            </a:pPr>
            <a:r>
              <a:rPr lang="en-GB" sz="2300"/>
              <a:t>Three primary flight control computers</a:t>
            </a:r>
          </a:p>
          <a:p>
            <a:pPr lvl="1">
              <a:lnSpc>
                <a:spcPct val="90000"/>
              </a:lnSpc>
            </a:pPr>
            <a:r>
              <a:rPr lang="en-GB" sz="1900"/>
              <a:t>Responsible for calculations concerned with aircraft control and with sending signals to the actuators associated with the control surfaces and engines.</a:t>
            </a:r>
            <a:r>
              <a:rPr lang="en-GB" sz="2100"/>
              <a:t>  </a:t>
            </a:r>
          </a:p>
          <a:p>
            <a:pPr>
              <a:lnSpc>
                <a:spcPct val="90000"/>
              </a:lnSpc>
            </a:pPr>
            <a:r>
              <a:rPr lang="en-GB" sz="2300"/>
              <a:t>Two secondary flight control computers</a:t>
            </a:r>
          </a:p>
          <a:p>
            <a:pPr lvl="1">
              <a:lnSpc>
                <a:spcPct val="90000"/>
              </a:lnSpc>
            </a:pPr>
            <a:r>
              <a:rPr lang="en-GB" sz="1900"/>
              <a:t>Backup systems for the flight control computers.</a:t>
            </a:r>
          </a:p>
          <a:p>
            <a:pPr lvl="1">
              <a:lnSpc>
                <a:spcPct val="90000"/>
              </a:lnSpc>
            </a:pPr>
            <a:r>
              <a:rPr lang="en-GB" sz="1900"/>
              <a:t>Control switches automatically to these systems if the primary computers are unavailable.</a:t>
            </a:r>
            <a:endParaRPr lang="en-GB" sz="2100"/>
          </a:p>
          <a:p>
            <a:pPr>
              <a:lnSpc>
                <a:spcPct val="90000"/>
              </a:lnSpc>
            </a:pPr>
            <a:r>
              <a:rPr lang="en-GB" sz="2300"/>
              <a:t>Only one computer is required for flight control.</a:t>
            </a:r>
          </a:p>
          <a:p>
            <a:pPr lvl="1">
              <a:lnSpc>
                <a:spcPct val="90000"/>
              </a:lnSpc>
            </a:pPr>
            <a:r>
              <a:rPr lang="en-GB" sz="1900"/>
              <a:t>Therefore, quintuple redundancy is supported. All operational computers operate in parallel so there is no switching delay.</a:t>
            </a:r>
            <a:endParaRPr lang="en-GB" sz="2100"/>
          </a:p>
          <a:p>
            <a:pPr>
              <a:lnSpc>
                <a:spcPct val="90000"/>
              </a:lnSpc>
            </a:pPr>
            <a:r>
              <a:rPr lang="en-GB" sz="2300"/>
              <a:t>Two data concentrator computers</a:t>
            </a:r>
          </a:p>
          <a:p>
            <a:pPr lvl="1">
              <a:lnSpc>
                <a:spcPct val="90000"/>
              </a:lnSpc>
            </a:pPr>
            <a:r>
              <a:rPr lang="en-GB" sz="1900"/>
              <a:t>Gather information from the flight control system and pass this to warning and display systems, flight data recorders and maintenance systems.</a:t>
            </a:r>
            <a:endParaRPr lang="en-GB" sz="2100"/>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7" tIns="44450" rIns="90487" bIns="44450"/>
          <a:lstStyle/>
          <a:p>
            <a:r>
              <a:rPr lang="en-GB"/>
              <a:t>Hardware diversity</a:t>
            </a:r>
          </a:p>
        </p:txBody>
      </p:sp>
      <p:sp>
        <p:nvSpPr>
          <p:cNvPr id="14339" name="Rectangle 3"/>
          <p:cNvSpPr>
            <a:spLocks noGrp="1" noChangeArrowheads="1"/>
          </p:cNvSpPr>
          <p:nvPr>
            <p:ph idx="1"/>
          </p:nvPr>
        </p:nvSpPr>
        <p:spPr>
          <a:noFill/>
          <a:ln/>
        </p:spPr>
        <p:txBody>
          <a:bodyPr lIns="90487" tIns="44450" rIns="90487" bIns="44450"/>
          <a:lstStyle/>
          <a:p>
            <a:pPr>
              <a:lnSpc>
                <a:spcPct val="90000"/>
              </a:lnSpc>
            </a:pPr>
            <a:r>
              <a:rPr lang="en-GB"/>
              <a:t>The primary and secondary flight control computers use different processors.</a:t>
            </a:r>
          </a:p>
          <a:p>
            <a:pPr>
              <a:lnSpc>
                <a:spcPct val="90000"/>
              </a:lnSpc>
            </a:pPr>
            <a:r>
              <a:rPr lang="en-GB"/>
              <a:t>The primary and secondary flight control computers are designed and supplied by different companies.</a:t>
            </a:r>
          </a:p>
          <a:p>
            <a:pPr>
              <a:lnSpc>
                <a:spcPct val="90000"/>
              </a:lnSpc>
            </a:pPr>
            <a:r>
              <a:rPr lang="en-GB"/>
              <a:t>The processor chips for the different computers are supplied by different manufacturers.</a:t>
            </a:r>
          </a:p>
          <a:p>
            <a:pPr>
              <a:lnSpc>
                <a:spcPct val="90000"/>
              </a:lnSpc>
            </a:pPr>
            <a:r>
              <a:rPr lang="en-GB"/>
              <a:t>All of this reduces the probability of common errors in the hardware causing system failure.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t>Computer organisation</a:t>
            </a:r>
          </a:p>
        </p:txBody>
      </p:sp>
      <p:sp>
        <p:nvSpPr>
          <p:cNvPr id="105476" name="Rectangle 4"/>
          <p:cNvSpPr>
            <a:spLocks noChangeArrowheads="1"/>
          </p:cNvSpPr>
          <p:nvPr/>
        </p:nvSpPr>
        <p:spPr bwMode="auto">
          <a:xfrm>
            <a:off x="1143000" y="2057400"/>
            <a:ext cx="6477000" cy="3352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5477" name="Rectangle 5"/>
          <p:cNvSpPr>
            <a:spLocks noChangeArrowheads="1"/>
          </p:cNvSpPr>
          <p:nvPr/>
        </p:nvSpPr>
        <p:spPr bwMode="auto">
          <a:xfrm>
            <a:off x="3124200" y="2514600"/>
            <a:ext cx="2514600" cy="8382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defTabSz="762000"/>
            <a:r>
              <a:rPr lang="en-GB"/>
              <a:t>Command unit</a:t>
            </a:r>
          </a:p>
        </p:txBody>
      </p:sp>
      <p:sp>
        <p:nvSpPr>
          <p:cNvPr id="105478" name="Rectangle 6"/>
          <p:cNvSpPr>
            <a:spLocks noChangeArrowheads="1"/>
          </p:cNvSpPr>
          <p:nvPr/>
        </p:nvSpPr>
        <p:spPr bwMode="auto">
          <a:xfrm>
            <a:off x="3124200" y="3886200"/>
            <a:ext cx="2514600" cy="838200"/>
          </a:xfrm>
          <a:prstGeom prst="rect">
            <a:avLst/>
          </a:prstGeom>
          <a:solidFill>
            <a:srgbClr val="FFFF99"/>
          </a:solidFill>
          <a:ln w="12700">
            <a:solidFill>
              <a:schemeClr val="tx1"/>
            </a:solidFill>
            <a:miter lim="800000"/>
            <a:headEnd/>
            <a:tailEnd/>
          </a:ln>
          <a:effectLst/>
        </p:spPr>
        <p:txBody>
          <a:bodyPr wrap="none" anchor="ctr">
            <a:prstTxWarp prst="textNoShape">
              <a:avLst/>
            </a:prstTxWarp>
          </a:bodyPr>
          <a:lstStyle/>
          <a:p>
            <a:pPr algn="ctr" defTabSz="762000"/>
            <a:r>
              <a:rPr lang="en-GB">
                <a:solidFill>
                  <a:srgbClr val="000001"/>
                </a:solidFill>
              </a:rPr>
              <a:t>Monitor unit</a:t>
            </a:r>
            <a:endParaRPr lang="en-GB"/>
          </a:p>
        </p:txBody>
      </p:sp>
      <p:sp>
        <p:nvSpPr>
          <p:cNvPr id="105479" name="Rectangle 7"/>
          <p:cNvSpPr>
            <a:spLocks noChangeArrowheads="1"/>
          </p:cNvSpPr>
          <p:nvPr/>
        </p:nvSpPr>
        <p:spPr bwMode="auto">
          <a:xfrm>
            <a:off x="1447800" y="3352800"/>
            <a:ext cx="990600" cy="609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defTabSz="762000"/>
            <a:r>
              <a:rPr lang="en-GB" sz="1800"/>
              <a:t>Splitter</a:t>
            </a:r>
            <a:endParaRPr lang="en-GB"/>
          </a:p>
        </p:txBody>
      </p:sp>
      <p:sp>
        <p:nvSpPr>
          <p:cNvPr id="105480" name="Rectangle 8"/>
          <p:cNvSpPr>
            <a:spLocks noChangeArrowheads="1"/>
          </p:cNvSpPr>
          <p:nvPr/>
        </p:nvSpPr>
        <p:spPr bwMode="auto">
          <a:xfrm>
            <a:off x="6248400" y="3352800"/>
            <a:ext cx="1143000" cy="6096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defTabSz="762000"/>
            <a:r>
              <a:rPr lang="en-GB" sz="1800"/>
              <a:t>Comparator</a:t>
            </a:r>
            <a:endParaRPr lang="en-GB"/>
          </a:p>
        </p:txBody>
      </p:sp>
      <p:sp>
        <p:nvSpPr>
          <p:cNvPr id="105481" name="Line 9"/>
          <p:cNvSpPr>
            <a:spLocks noChangeShapeType="1"/>
          </p:cNvSpPr>
          <p:nvPr/>
        </p:nvSpPr>
        <p:spPr bwMode="auto">
          <a:xfrm>
            <a:off x="533400" y="3657600"/>
            <a:ext cx="91440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82" name="Line 10"/>
          <p:cNvSpPr>
            <a:spLocks noChangeShapeType="1"/>
          </p:cNvSpPr>
          <p:nvPr/>
        </p:nvSpPr>
        <p:spPr bwMode="auto">
          <a:xfrm flipV="1">
            <a:off x="2438400" y="2971800"/>
            <a:ext cx="609600" cy="3810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83" name="Line 11"/>
          <p:cNvSpPr>
            <a:spLocks noChangeShapeType="1"/>
          </p:cNvSpPr>
          <p:nvPr/>
        </p:nvSpPr>
        <p:spPr bwMode="auto">
          <a:xfrm>
            <a:off x="2438400" y="3962400"/>
            <a:ext cx="685800" cy="3810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84" name="Line 12"/>
          <p:cNvSpPr>
            <a:spLocks noChangeShapeType="1"/>
          </p:cNvSpPr>
          <p:nvPr/>
        </p:nvSpPr>
        <p:spPr bwMode="auto">
          <a:xfrm flipV="1">
            <a:off x="5638800" y="3962400"/>
            <a:ext cx="60960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85" name="Line 13"/>
          <p:cNvSpPr>
            <a:spLocks noChangeShapeType="1"/>
          </p:cNvSpPr>
          <p:nvPr/>
        </p:nvSpPr>
        <p:spPr bwMode="auto">
          <a:xfrm>
            <a:off x="5638800" y="2819400"/>
            <a:ext cx="609600" cy="5334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86" name="Line 14"/>
          <p:cNvSpPr>
            <a:spLocks noChangeShapeType="1"/>
          </p:cNvSpPr>
          <p:nvPr/>
        </p:nvSpPr>
        <p:spPr bwMode="auto">
          <a:xfrm>
            <a:off x="7391400" y="3657600"/>
            <a:ext cx="60960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5490" name="Text Box 18"/>
          <p:cNvSpPr txBox="1">
            <a:spLocks noChangeArrowheads="1"/>
          </p:cNvSpPr>
          <p:nvPr/>
        </p:nvSpPr>
        <p:spPr bwMode="auto">
          <a:xfrm>
            <a:off x="2422525" y="5451475"/>
            <a:ext cx="3074988" cy="457200"/>
          </a:xfrm>
          <a:prstGeom prst="rect">
            <a:avLst/>
          </a:prstGeom>
          <a:noFill/>
          <a:ln w="12700">
            <a:noFill/>
            <a:miter lim="800000"/>
            <a:headEnd/>
            <a:tailEnd/>
          </a:ln>
          <a:effectLst/>
        </p:spPr>
        <p:txBody>
          <a:bodyPr wrap="none">
            <a:prstTxWarp prst="textNoShape">
              <a:avLst/>
            </a:prstTxWarp>
            <a:spAutoFit/>
          </a:bodyPr>
          <a:lstStyle/>
          <a:p>
            <a:pPr defTabSz="762000"/>
            <a:r>
              <a:rPr lang="en-GB"/>
              <a:t>Flight control computer</a:t>
            </a:r>
          </a:p>
        </p:txBody>
      </p:sp>
      <p:sp>
        <p:nvSpPr>
          <p:cNvPr id="105491" name="Text Box 19"/>
          <p:cNvSpPr txBox="1">
            <a:spLocks noChangeArrowheads="1"/>
          </p:cNvSpPr>
          <p:nvPr/>
        </p:nvSpPr>
        <p:spPr bwMode="auto">
          <a:xfrm>
            <a:off x="212725" y="3775075"/>
            <a:ext cx="827088" cy="457200"/>
          </a:xfrm>
          <a:prstGeom prst="rect">
            <a:avLst/>
          </a:prstGeom>
          <a:noFill/>
          <a:ln w="12700">
            <a:noFill/>
            <a:miter lim="800000"/>
            <a:headEnd/>
            <a:tailEnd/>
          </a:ln>
          <a:effectLst/>
        </p:spPr>
        <p:txBody>
          <a:bodyPr wrap="none">
            <a:prstTxWarp prst="textNoShape">
              <a:avLst/>
            </a:prstTxWarp>
            <a:spAutoFit/>
          </a:bodyPr>
          <a:lstStyle/>
          <a:p>
            <a:pPr defTabSz="762000"/>
            <a:r>
              <a:rPr lang="en-GB"/>
              <a:t>Input</a:t>
            </a:r>
          </a:p>
        </p:txBody>
      </p:sp>
      <p:sp>
        <p:nvSpPr>
          <p:cNvPr id="105492" name="Text Box 20"/>
          <p:cNvSpPr txBox="1">
            <a:spLocks noChangeArrowheads="1"/>
          </p:cNvSpPr>
          <p:nvPr/>
        </p:nvSpPr>
        <p:spPr bwMode="auto">
          <a:xfrm>
            <a:off x="7756525" y="3698875"/>
            <a:ext cx="1030288" cy="457200"/>
          </a:xfrm>
          <a:prstGeom prst="rect">
            <a:avLst/>
          </a:prstGeom>
          <a:noFill/>
          <a:ln w="12700">
            <a:noFill/>
            <a:miter lim="800000"/>
            <a:headEnd/>
            <a:tailEnd/>
          </a:ln>
          <a:effectLst/>
        </p:spPr>
        <p:txBody>
          <a:bodyPr wrap="none">
            <a:prstTxWarp prst="textNoShape">
              <a:avLst/>
            </a:prstTxWarp>
            <a:spAutoFit/>
          </a:bodyPr>
          <a:lstStyle/>
          <a:p>
            <a:pPr defTabSz="762000"/>
            <a:r>
              <a:rPr lang="en-GB"/>
              <a:t>Output</a:t>
            </a:r>
          </a:p>
        </p:txBody>
      </p:sp>
      <p:sp>
        <p:nvSpPr>
          <p:cNvPr id="17" name="Slide Number Placeholder 16"/>
          <p:cNvSpPr>
            <a:spLocks noGrp="1"/>
          </p:cNvSpPr>
          <p:nvPr>
            <p:ph type="sldNum" sz="quarter" idx="12"/>
          </p:nvPr>
        </p:nvSpPr>
        <p:spPr/>
        <p:txBody>
          <a:bodyPr/>
          <a:lstStyle/>
          <a:p>
            <a:fld id="{745CE82A-87C3-2841-AAF3-37DF1E34DC62}" type="slidenum">
              <a:rPr lang="en-US" smtClean="0"/>
              <a:pPr/>
              <a:t>7</a:t>
            </a:fld>
            <a:endParaRPr lang="en-US"/>
          </a:p>
        </p:txBody>
      </p:sp>
      <p:sp>
        <p:nvSpPr>
          <p:cNvPr id="18" name="Footer Placeholder 17"/>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t>Computer organisation</a:t>
            </a:r>
          </a:p>
        </p:txBody>
      </p:sp>
      <p:sp>
        <p:nvSpPr>
          <p:cNvPr id="106499" name="Rectangle 3"/>
          <p:cNvSpPr>
            <a:spLocks noGrp="1" noChangeArrowheads="1"/>
          </p:cNvSpPr>
          <p:nvPr>
            <p:ph idx="1"/>
          </p:nvPr>
        </p:nvSpPr>
        <p:spPr/>
        <p:txBody>
          <a:bodyPr/>
          <a:lstStyle/>
          <a:p>
            <a:r>
              <a:rPr lang="en-GB"/>
              <a:t>The command unit and the monitor unit are separate channels within a single computer.</a:t>
            </a:r>
          </a:p>
          <a:p>
            <a:r>
              <a:rPr lang="en-GB"/>
              <a:t>Each channel has separate hardware and different software.</a:t>
            </a:r>
          </a:p>
          <a:p>
            <a:r>
              <a:rPr lang="en-GB"/>
              <a:t>If the results of the channels disagree (as checked by the comparator) or are not produced at the same time then an error is assumed and control switches to another machine.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a:t>Software diversity</a:t>
            </a:r>
          </a:p>
        </p:txBody>
      </p:sp>
      <p:sp>
        <p:nvSpPr>
          <p:cNvPr id="107523" name="Rectangle 3"/>
          <p:cNvSpPr>
            <a:spLocks noGrp="1" noChangeArrowheads="1"/>
          </p:cNvSpPr>
          <p:nvPr>
            <p:ph idx="1"/>
          </p:nvPr>
        </p:nvSpPr>
        <p:spPr/>
        <p:txBody>
          <a:bodyPr/>
          <a:lstStyle/>
          <a:p>
            <a:r>
              <a:rPr lang="en-GB"/>
              <a:t>The software for the different channels in each computer has been developed by different teams using different programming languages.</a:t>
            </a:r>
          </a:p>
          <a:p>
            <a:r>
              <a:rPr lang="en-GB"/>
              <a:t>The software for the primary and secondary flight control computers has been developed by different teams.  </a:t>
            </a:r>
          </a:p>
          <a:p>
            <a:r>
              <a:rPr lang="en-GB"/>
              <a:t>For the secondary computers, different languages are again used for the different channels in each machine.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Airbus FCS Overview</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122</TotalTime>
  <Pages>53</Pages>
  <Words>856</Words>
  <Application>Microsoft Macintosh PowerPoint</Application>
  <PresentationFormat>Custom</PresentationFormat>
  <Paragraphs>87</Paragraphs>
  <Slides>12</Slides>
  <Notes>12</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12</vt:i4>
      </vt:variant>
    </vt:vector>
  </HeadingPairs>
  <TitlesOfParts>
    <vt:vector size="18" baseType="lpstr">
      <vt:lpstr>Times</vt:lpstr>
      <vt:lpstr>Times New Roman</vt:lpstr>
      <vt:lpstr>Arial</vt:lpstr>
      <vt:lpstr>Zapf Dingbats</vt:lpstr>
      <vt:lpstr>Monotype Sorts</vt:lpstr>
      <vt:lpstr>SE9</vt:lpstr>
      <vt:lpstr>Airbus flight control system</vt:lpstr>
      <vt:lpstr>“Fly by wire” control</vt:lpstr>
      <vt:lpstr>Advantages of ‘fly-by-wire’</vt:lpstr>
      <vt:lpstr>Fault tolerance</vt:lpstr>
      <vt:lpstr>Hardware organisation</vt:lpstr>
      <vt:lpstr>Hardware diversity</vt:lpstr>
      <vt:lpstr>Computer organisation</vt:lpstr>
      <vt:lpstr>Computer organisation</vt:lpstr>
      <vt:lpstr>Software diversity</vt:lpstr>
      <vt:lpstr>Dynamic reconfiguration</vt:lpstr>
      <vt:lpstr>Control diversity</vt:lpstr>
      <vt:lpstr>Airbus FCS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Dependable software development</dc:title>
  <dc:subject/>
  <dc:creator/>
  <cp:keywords/>
  <dc:description/>
  <cp:lastModifiedBy>Ian Sommerville</cp:lastModifiedBy>
  <cp:revision>12</cp:revision>
  <cp:lastPrinted>2001-12-05T10:48:33Z</cp:lastPrinted>
  <dcterms:created xsi:type="dcterms:W3CDTF">2010-03-14T18:05:50Z</dcterms:created>
  <dcterms:modified xsi:type="dcterms:W3CDTF">2010-03-14T18:07:15Z</dcterms:modified>
</cp:coreProperties>
</file>